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11" d="100"/>
          <a:sy n="111" d="100"/>
        </p:scale>
        <p:origin x="-102" y="-77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24" d="100"/>
          <a:sy n="224" d="100"/>
        </p:scale>
        <p:origin x="-90" y="-2460"/>
      </p:cViewPr>
      <p:guideLst>
        <p:guide orient="horz" pos="585"/>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Use</a:t>
          </a:r>
          <a:r>
            <a:rPr lang="de-CH" dirty="0" smtClean="0"/>
            <a:t> </a:t>
          </a:r>
          <a:r>
            <a:rPr lang="de-CH" dirty="0" err="1" smtClean="0"/>
            <a:t>SpaceX</a:t>
          </a:r>
          <a:r>
            <a:rPr lang="de-CH" dirty="0" smtClean="0"/>
            <a:t> REST API</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smtClean="0"/>
            <a:t>API </a:t>
          </a:r>
          <a:r>
            <a:rPr lang="de-CH" dirty="0" err="1" smtClean="0"/>
            <a:t>returns</a:t>
          </a:r>
          <a:r>
            <a:rPr lang="de-CH" dirty="0" smtClean="0"/>
            <a:t> </a:t>
          </a:r>
          <a:r>
            <a:rPr lang="de-CH" dirty="0" err="1" smtClean="0"/>
            <a:t>SpaceX</a:t>
          </a:r>
          <a:r>
            <a:rPr lang="de-CH" dirty="0" smtClean="0"/>
            <a:t> </a:t>
          </a:r>
          <a:r>
            <a:rPr lang="de-CH" dirty="0" err="1" smtClean="0"/>
            <a:t>data</a:t>
          </a:r>
          <a:r>
            <a:rPr lang="de-CH" dirty="0" smtClean="0"/>
            <a:t> in .JSON</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B9A7809-A19F-4B5D-ABB5-ABD0ABDE5A71}" type="presOf" srcId="{53AAD783-6EF9-4345-813F-80A1A422CCEB}" destId="{B5BD9CBC-5491-403D-973E-882214A08F10}" srcOrd="0" destOrd="0" presId="urn:microsoft.com/office/officeart/2005/8/layout/chevron2"/>
    <dgm:cxn modelId="{54A441BF-B076-4C8B-B86F-55DCC08F395B}" srcId="{F48E7937-29FE-4D8A-86E8-55CB4A0D898D}" destId="{8E513727-B61C-4933-9EC1-21D105DE006C}" srcOrd="2" destOrd="0" parTransId="{CC9DC3C0-E5F3-4ACB-9546-F76BCEDE1751}" sibTransId="{FB3CB543-9D5A-404B-A8B4-BF32F296689E}"/>
    <dgm:cxn modelId="{C8EB4A7B-963F-4A47-BB97-D73994EE510A}" type="presOf" srcId="{6F82E05A-9D6B-4F64-A893-432FCEC896A8}" destId="{EDA3E045-65E6-4BBF-A4ED-F4853E0369FF}" srcOrd="0" destOrd="0" presId="urn:microsoft.com/office/officeart/2005/8/layout/chevron2"/>
    <dgm:cxn modelId="{B5C62660-B1C6-4BCA-B4DA-31D62BD10724}"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F328152F-2FB1-4A5E-B26C-76BB7B787D17}" type="presOf" srcId="{8E513727-B61C-4933-9EC1-21D105DE006C}" destId="{16E613B0-3EB7-45A5-8B79-4AE15E9FC508}" srcOrd="0" destOrd="0" presId="urn:microsoft.com/office/officeart/2005/8/layout/chevron2"/>
    <dgm:cxn modelId="{D8B56198-901F-4066-9C76-46985622F605}" type="presOf" srcId="{A4338D03-7B18-4C62-9C76-902E002B2D51}" destId="{7DCEC7A0-888C-4AFE-98D0-4A44D45A4BD8}" srcOrd="0" destOrd="0" presId="urn:microsoft.com/office/officeart/2005/8/layout/chevron2"/>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109A8978-8AD1-4C83-8C36-7CC83B2D7E62}" type="presOf" srcId="{F48E7937-29FE-4D8A-86E8-55CB4A0D898D}" destId="{85B80E25-6EBC-4AAF-9CA3-76E9F66AE277}"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9045ABB8-1775-47AF-9943-2C00483CF27E}" type="presOf" srcId="{7BBF4754-4484-4E52-8CBE-8B4E175B480E}" destId="{49AC4F91-5465-4318-82E3-76B7B60AA2D3}" srcOrd="0" destOrd="0" presId="urn:microsoft.com/office/officeart/2005/8/layout/chevron2"/>
    <dgm:cxn modelId="{B1C97E90-5CC9-4805-8CCB-A07D5A1E651C}" type="presParOf" srcId="{85B80E25-6EBC-4AAF-9CA3-76E9F66AE277}" destId="{A8E3D0E8-4184-4C9B-BB90-8D7B0CBEC801}" srcOrd="0" destOrd="0" presId="urn:microsoft.com/office/officeart/2005/8/layout/chevron2"/>
    <dgm:cxn modelId="{061E858B-5E40-463D-98E2-8251F8E03188}" type="presParOf" srcId="{A8E3D0E8-4184-4C9B-BB90-8D7B0CBEC801}" destId="{7DCEC7A0-888C-4AFE-98D0-4A44D45A4BD8}" srcOrd="0" destOrd="0" presId="urn:microsoft.com/office/officeart/2005/8/layout/chevron2"/>
    <dgm:cxn modelId="{5D721C41-F311-4064-B4E0-55B2537AB5FA}" type="presParOf" srcId="{A8E3D0E8-4184-4C9B-BB90-8D7B0CBEC801}" destId="{B5BD9CBC-5491-403D-973E-882214A08F10}" srcOrd="1" destOrd="0" presId="urn:microsoft.com/office/officeart/2005/8/layout/chevron2"/>
    <dgm:cxn modelId="{666BCEFF-1616-4EA5-B104-6490E18C4F3F}" type="presParOf" srcId="{85B80E25-6EBC-4AAF-9CA3-76E9F66AE277}" destId="{A340E1CB-5DA4-473B-AD5E-67646C3852ED}" srcOrd="1" destOrd="0" presId="urn:microsoft.com/office/officeart/2005/8/layout/chevron2"/>
    <dgm:cxn modelId="{55D0BE91-B1A0-4E69-B7FE-812A2062D8F4}" type="presParOf" srcId="{85B80E25-6EBC-4AAF-9CA3-76E9F66AE277}" destId="{591258C4-BB07-4DFE-8D61-F812B1BACE4D}" srcOrd="2" destOrd="0" presId="urn:microsoft.com/office/officeart/2005/8/layout/chevron2"/>
    <dgm:cxn modelId="{2668B850-47AF-4A03-B102-4F4B6A9833EA}" type="presParOf" srcId="{591258C4-BB07-4DFE-8D61-F812B1BACE4D}" destId="{5F6D7CAA-BA5B-49B0-B6BD-B4BD03C7456A}" srcOrd="0" destOrd="0" presId="urn:microsoft.com/office/officeart/2005/8/layout/chevron2"/>
    <dgm:cxn modelId="{D1C9C775-C9BF-4AD6-88B6-F8BD3F6F6EAF}" type="presParOf" srcId="{591258C4-BB07-4DFE-8D61-F812B1BACE4D}" destId="{EDA3E045-65E6-4BBF-A4ED-F4853E0369FF}" srcOrd="1" destOrd="0" presId="urn:microsoft.com/office/officeart/2005/8/layout/chevron2"/>
    <dgm:cxn modelId="{25B7D687-4031-4C5D-90D8-98A31905EED5}" type="presParOf" srcId="{85B80E25-6EBC-4AAF-9CA3-76E9F66AE277}" destId="{D8EA70F4-D3F1-4C56-B974-507D1B8E1567}" srcOrd="3" destOrd="0" presId="urn:microsoft.com/office/officeart/2005/8/layout/chevron2"/>
    <dgm:cxn modelId="{AFDA9AB1-5841-4335-8D10-9A6C7708F2C2}" type="presParOf" srcId="{85B80E25-6EBC-4AAF-9CA3-76E9F66AE277}" destId="{ADFF0F49-8FA7-4490-98E0-0A818139E1BF}" srcOrd="4" destOrd="0" presId="urn:microsoft.com/office/officeart/2005/8/layout/chevron2"/>
    <dgm:cxn modelId="{2BFFBC70-3136-49FB-BBBF-CB201788D7E3}" type="presParOf" srcId="{ADFF0F49-8FA7-4490-98E0-0A818139E1BF}" destId="{16E613B0-3EB7-45A5-8B79-4AE15E9FC508}" srcOrd="0" destOrd="0" presId="urn:microsoft.com/office/officeart/2005/8/layout/chevron2"/>
    <dgm:cxn modelId="{9DAD0CE7-A5A7-4A26-836B-C318719F49A5}"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Get</a:t>
          </a:r>
          <a:r>
            <a:rPr lang="de-CH" dirty="0" smtClean="0"/>
            <a:t> HTML Response </a:t>
          </a:r>
          <a:r>
            <a:rPr lang="de-CH" dirty="0" err="1" smtClean="0"/>
            <a:t>from</a:t>
          </a:r>
          <a:r>
            <a:rPr lang="de-CH" dirty="0" smtClean="0"/>
            <a:t> Wikipedia</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err="1" smtClean="0"/>
            <a:t>Extract</a:t>
          </a:r>
          <a:r>
            <a:rPr lang="de-CH" dirty="0" smtClean="0"/>
            <a:t> </a:t>
          </a:r>
          <a:r>
            <a:rPr lang="de-CH" dirty="0" err="1" smtClean="0"/>
            <a:t>data</a:t>
          </a:r>
          <a:r>
            <a:rPr lang="de-CH" dirty="0" smtClean="0"/>
            <a:t> </a:t>
          </a:r>
          <a:r>
            <a:rPr lang="de-CH" dirty="0" err="1" smtClean="0"/>
            <a:t>using</a:t>
          </a:r>
          <a:r>
            <a:rPr lang="de-CH" dirty="0" smtClean="0"/>
            <a:t> </a:t>
          </a:r>
          <a:r>
            <a:rPr lang="de-CH" dirty="0" err="1" smtClean="0"/>
            <a:t>beatiful</a:t>
          </a:r>
          <a:r>
            <a:rPr lang="de-CH" dirty="0" smtClean="0"/>
            <a:t> </a:t>
          </a:r>
          <a:r>
            <a:rPr lang="de-CH" dirty="0" err="1" smtClean="0"/>
            <a:t>soup</a:t>
          </a:r>
          <a:r>
            <a:rPr lang="de-CH" dirty="0" smtClean="0"/>
            <a:t> </a:t>
          </a:r>
          <a:r>
            <a:rPr lang="de-CH" dirty="0" err="1" smtClean="0"/>
            <a:t>or</a:t>
          </a:r>
          <a:r>
            <a:rPr lang="de-CH" dirty="0" smtClean="0"/>
            <a:t> </a:t>
          </a:r>
          <a:r>
            <a:rPr lang="de-CH" dirty="0" err="1" smtClean="0"/>
            <a:t>pandas</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4A441BF-B076-4C8B-B86F-55DCC08F395B}" srcId="{F48E7937-29FE-4D8A-86E8-55CB4A0D898D}" destId="{8E513727-B61C-4933-9EC1-21D105DE006C}" srcOrd="2" destOrd="0" parTransId="{CC9DC3C0-E5F3-4ACB-9546-F76BCEDE1751}" sibTransId="{FB3CB543-9D5A-404B-A8B4-BF32F296689E}"/>
    <dgm:cxn modelId="{976181E5-9B06-41C8-896F-ABA6A19CF1E6}" type="presOf" srcId="{F48E7937-29FE-4D8A-86E8-55CB4A0D898D}" destId="{85B80E25-6EBC-4AAF-9CA3-76E9F66AE277}" srcOrd="0" destOrd="0" presId="urn:microsoft.com/office/officeart/2005/8/layout/chevron2"/>
    <dgm:cxn modelId="{829CEA80-F6BA-4A33-B71B-762269F7F694}" type="presOf" srcId="{6F82E05A-9D6B-4F64-A893-432FCEC896A8}" destId="{EDA3E045-65E6-4BBF-A4ED-F4853E0369FF}" srcOrd="0" destOrd="0" presId="urn:microsoft.com/office/officeart/2005/8/layout/chevron2"/>
    <dgm:cxn modelId="{0C92E5F9-EFE4-40D8-B0AA-69820A2FC805}" type="presOf" srcId="{53AAD783-6EF9-4345-813F-80A1A422CCEB}" destId="{B5BD9CBC-5491-403D-973E-882214A08F10}" srcOrd="0" destOrd="0" presId="urn:microsoft.com/office/officeart/2005/8/layout/chevron2"/>
    <dgm:cxn modelId="{F85EBA6E-080D-4E3F-960D-06A58D4E7555}"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FF844BBE-E473-47EE-92CA-6007D3DD2621}" type="presOf" srcId="{7BBF4754-4484-4E52-8CBE-8B4E175B480E}" destId="{49AC4F91-5465-4318-82E3-76B7B60AA2D3}" srcOrd="0" destOrd="0" presId="urn:microsoft.com/office/officeart/2005/8/layout/chevron2"/>
    <dgm:cxn modelId="{4D4625B9-3E5B-4A4E-8829-7A84E0038851}" type="presOf" srcId="{8E513727-B61C-4933-9EC1-21D105DE006C}" destId="{16E613B0-3EB7-45A5-8B79-4AE15E9FC508}" srcOrd="0" destOrd="0" presId="urn:microsoft.com/office/officeart/2005/8/layout/chevron2"/>
    <dgm:cxn modelId="{56B34798-AA96-4497-8EC9-2028613C51CB}" type="presOf" srcId="{A4338D03-7B18-4C62-9C76-902E002B2D51}" destId="{7DCEC7A0-888C-4AFE-98D0-4A44D45A4BD8}"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5FC7967B-2D88-4FEF-BB2A-D59CE9A50DFE}" type="presParOf" srcId="{85B80E25-6EBC-4AAF-9CA3-76E9F66AE277}" destId="{A8E3D0E8-4184-4C9B-BB90-8D7B0CBEC801}" srcOrd="0" destOrd="0" presId="urn:microsoft.com/office/officeart/2005/8/layout/chevron2"/>
    <dgm:cxn modelId="{6A9B1DBD-0856-4897-8FC3-B0977200A9C7}" type="presParOf" srcId="{A8E3D0E8-4184-4C9B-BB90-8D7B0CBEC801}" destId="{7DCEC7A0-888C-4AFE-98D0-4A44D45A4BD8}" srcOrd="0" destOrd="0" presId="urn:microsoft.com/office/officeart/2005/8/layout/chevron2"/>
    <dgm:cxn modelId="{8A26221D-3ED4-459D-9DB4-2A9EDDE33EF3}" type="presParOf" srcId="{A8E3D0E8-4184-4C9B-BB90-8D7B0CBEC801}" destId="{B5BD9CBC-5491-403D-973E-882214A08F10}" srcOrd="1" destOrd="0" presId="urn:microsoft.com/office/officeart/2005/8/layout/chevron2"/>
    <dgm:cxn modelId="{DF8A80EB-D4B5-4C12-AE45-1D01268FE91D}" type="presParOf" srcId="{85B80E25-6EBC-4AAF-9CA3-76E9F66AE277}" destId="{A340E1CB-5DA4-473B-AD5E-67646C3852ED}" srcOrd="1" destOrd="0" presId="urn:microsoft.com/office/officeart/2005/8/layout/chevron2"/>
    <dgm:cxn modelId="{0796D960-3462-4017-BD0E-30F6C0E5D99A}" type="presParOf" srcId="{85B80E25-6EBC-4AAF-9CA3-76E9F66AE277}" destId="{591258C4-BB07-4DFE-8D61-F812B1BACE4D}" srcOrd="2" destOrd="0" presId="urn:microsoft.com/office/officeart/2005/8/layout/chevron2"/>
    <dgm:cxn modelId="{48F6C1EA-694C-47D3-B60F-EDF0AB8C055A}" type="presParOf" srcId="{591258C4-BB07-4DFE-8D61-F812B1BACE4D}" destId="{5F6D7CAA-BA5B-49B0-B6BD-B4BD03C7456A}" srcOrd="0" destOrd="0" presId="urn:microsoft.com/office/officeart/2005/8/layout/chevron2"/>
    <dgm:cxn modelId="{3690A9D0-D8D3-4B52-B267-2062F4012C38}" type="presParOf" srcId="{591258C4-BB07-4DFE-8D61-F812B1BACE4D}" destId="{EDA3E045-65E6-4BBF-A4ED-F4853E0369FF}" srcOrd="1" destOrd="0" presId="urn:microsoft.com/office/officeart/2005/8/layout/chevron2"/>
    <dgm:cxn modelId="{7250C4E5-FA2C-4071-8BB5-1D81614BA68C}" type="presParOf" srcId="{85B80E25-6EBC-4AAF-9CA3-76E9F66AE277}" destId="{D8EA70F4-D3F1-4C56-B974-507D1B8E1567}" srcOrd="3" destOrd="0" presId="urn:microsoft.com/office/officeart/2005/8/layout/chevron2"/>
    <dgm:cxn modelId="{1C3B7194-C77B-4A36-B63D-096B27C4B206}" type="presParOf" srcId="{85B80E25-6EBC-4AAF-9CA3-76E9F66AE277}" destId="{ADFF0F49-8FA7-4490-98E0-0A818139E1BF}" srcOrd="4" destOrd="0" presId="urn:microsoft.com/office/officeart/2005/8/layout/chevron2"/>
    <dgm:cxn modelId="{D290273C-27FC-4C88-87E1-99C19D5E9484}" type="presParOf" srcId="{ADFF0F49-8FA7-4490-98E0-0A818139E1BF}" destId="{16E613B0-3EB7-45A5-8B79-4AE15E9FC508}" srcOrd="0" destOrd="0" presId="urn:microsoft.com/office/officeart/2005/8/layout/chevron2"/>
    <dgm:cxn modelId="{1BFDBB7C-D333-4B2F-A6E6-F94A7AC81C4B}"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Use</a:t>
          </a:r>
          <a:r>
            <a:rPr lang="de-CH" sz="1300" kern="1200" dirty="0" smtClean="0"/>
            <a:t> </a:t>
          </a:r>
          <a:r>
            <a:rPr lang="de-CH" sz="1300" kern="1200" dirty="0" err="1" smtClean="0"/>
            <a:t>SpaceX</a:t>
          </a:r>
          <a:r>
            <a:rPr lang="de-CH" sz="1300" kern="1200" dirty="0" smtClean="0"/>
            <a:t> REST API</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smtClean="0"/>
            <a:t>API </a:t>
          </a:r>
          <a:r>
            <a:rPr lang="de-CH" sz="1300" kern="1200" dirty="0" err="1" smtClean="0"/>
            <a:t>returns</a:t>
          </a:r>
          <a:r>
            <a:rPr lang="de-CH" sz="1300" kern="1200" dirty="0" smtClean="0"/>
            <a:t> </a:t>
          </a:r>
          <a:r>
            <a:rPr lang="de-CH" sz="1300" kern="1200" dirty="0" err="1" smtClean="0"/>
            <a:t>SpaceX</a:t>
          </a:r>
          <a:r>
            <a:rPr lang="de-CH" sz="1300" kern="1200" dirty="0" smtClean="0"/>
            <a:t> </a:t>
          </a:r>
          <a:r>
            <a:rPr lang="de-CH" sz="1300" kern="1200" dirty="0" err="1" smtClean="0"/>
            <a:t>data</a:t>
          </a:r>
          <a:r>
            <a:rPr lang="de-CH" sz="1300" kern="1200" dirty="0" smtClean="0"/>
            <a:t> in .JSON</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Get</a:t>
          </a:r>
          <a:r>
            <a:rPr lang="de-CH" sz="1300" kern="1200" dirty="0" smtClean="0"/>
            <a:t> HTML Response </a:t>
          </a:r>
          <a:r>
            <a:rPr lang="de-CH" sz="1300" kern="1200" dirty="0" err="1" smtClean="0"/>
            <a:t>from</a:t>
          </a:r>
          <a:r>
            <a:rPr lang="de-CH" sz="1300" kern="1200" dirty="0" smtClean="0"/>
            <a:t> Wikipedia</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Extract</a:t>
          </a:r>
          <a:r>
            <a:rPr lang="de-CH" sz="1300" kern="1200" dirty="0" smtClean="0"/>
            <a:t> </a:t>
          </a:r>
          <a:r>
            <a:rPr lang="de-CH" sz="1300" kern="1200" dirty="0" err="1" smtClean="0"/>
            <a:t>data</a:t>
          </a:r>
          <a:r>
            <a:rPr lang="de-CH" sz="1300" kern="1200" dirty="0" smtClean="0"/>
            <a:t> </a:t>
          </a:r>
          <a:r>
            <a:rPr lang="de-CH" sz="1300" kern="1200" dirty="0" err="1" smtClean="0"/>
            <a:t>using</a:t>
          </a:r>
          <a:r>
            <a:rPr lang="de-CH" sz="1300" kern="1200" dirty="0" smtClean="0"/>
            <a:t> </a:t>
          </a:r>
          <a:r>
            <a:rPr lang="de-CH" sz="1300" kern="1200" dirty="0" err="1" smtClean="0"/>
            <a:t>beatiful</a:t>
          </a:r>
          <a:r>
            <a:rPr lang="de-CH" sz="1300" kern="1200" dirty="0" smtClean="0"/>
            <a:t> </a:t>
          </a:r>
          <a:r>
            <a:rPr lang="de-CH" sz="1300" kern="1200" dirty="0" err="1" smtClean="0"/>
            <a:t>soup</a:t>
          </a:r>
          <a:r>
            <a:rPr lang="de-CH" sz="1300" kern="1200" dirty="0" smtClean="0"/>
            <a:t> </a:t>
          </a:r>
          <a:r>
            <a:rPr lang="de-CH" sz="1300" kern="1200" dirty="0" err="1" smtClean="0"/>
            <a:t>or</a:t>
          </a:r>
          <a:r>
            <a:rPr lang="de-CH" sz="1300" kern="1200" dirty="0" smtClean="0"/>
            <a:t> </a:t>
          </a:r>
          <a:r>
            <a:rPr lang="de-CH" sz="1300" kern="1200" dirty="0" err="1" smtClean="0"/>
            <a:t>pandas</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3/15/2022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304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AAAProgrammer/CourseraDSCourse10/blob/master/W1N1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AAProgrammer/CourseraDSCourse10/blob/master/W1N2jupyter-labs-webscraping.ipynb" TargetMode="External"/><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Adrian Brasser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March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529696"/>
            <a:ext cx="6945957" cy="4495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endParaRPr lang="en-GB" sz="22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collection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wrangling</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SQL</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 Dashboard with </a:t>
            </a:r>
            <a:r>
              <a:rPr lang="en-GB" sz="1800" dirty="0" err="1" smtClean="0">
                <a:solidFill>
                  <a:schemeClr val="accent3">
                    <a:lumMod val="25000"/>
                  </a:schemeClr>
                </a:solidFill>
                <a:latin typeface="Abadi" panose="020B0604020104020204" pitchFamily="34" charset="0"/>
              </a:rPr>
              <a:t>Plotly</a:t>
            </a:r>
            <a:r>
              <a:rPr lang="en-GB" sz="1800" dirty="0" smtClean="0">
                <a:solidFill>
                  <a:schemeClr val="accent3">
                    <a:lumMod val="25000"/>
                  </a:schemeClr>
                </a:solidFill>
                <a:latin typeface="Abadi" panose="020B0604020104020204" pitchFamily="34" charset="0"/>
              </a:rPr>
              <a:t> Dash</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analysis (Classification)</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Exploratory data analysis </a:t>
            </a:r>
            <a:r>
              <a:rPr lang="en-GB" sz="18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Interactive analytics demo in </a:t>
            </a:r>
            <a:r>
              <a:rPr lang="en-GB" sz="1800" dirty="0" smtClean="0">
                <a:solidFill>
                  <a:schemeClr val="accent3">
                    <a:lumMod val="25000"/>
                  </a:schemeClr>
                </a:solidFill>
                <a:latin typeface="Abadi" panose="020B0604020104020204" pitchFamily="34" charset="0"/>
              </a:rPr>
              <a:t>screenshots</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t>
            </a:r>
            <a:r>
              <a:rPr lang="en-GB" sz="1800" dirty="0">
                <a:solidFill>
                  <a:schemeClr val="accent3">
                    <a:lumMod val="25000"/>
                  </a:schemeClr>
                </a:solidFill>
                <a:latin typeface="Abadi" panose="020B0604020104020204" pitchFamily="34" charset="0"/>
              </a:rPr>
              <a:t>analysis results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7" y="1512606"/>
            <a:ext cx="9219344" cy="4828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smtClean="0">
                <a:solidFill>
                  <a:schemeClr val="accent3">
                    <a:lumMod val="25000"/>
                  </a:schemeClr>
                </a:solidFill>
                <a:latin typeface="Abadi" panose="020B0604020104020204" pitchFamily="34" charset="0"/>
              </a:rPr>
              <a:t>The goal is to predict if the SpaceX Falcon 9 first stage will land successfully. The outcome of the landing of the first stage significantly influences the estimated cost of the delivery of goods into space. This prediction is valuable for our company </a:t>
            </a:r>
            <a:r>
              <a:rPr lang="en-US" sz="1800" dirty="0" err="1" smtClean="0">
                <a:solidFill>
                  <a:schemeClr val="accent3">
                    <a:lumMod val="25000"/>
                  </a:schemeClr>
                </a:solidFill>
                <a:latin typeface="Abadi" panose="020B0604020104020204" pitchFamily="34" charset="0"/>
              </a:rPr>
              <a:t>SpaceY</a:t>
            </a:r>
            <a:r>
              <a:rPr lang="en-US" sz="1800" dirty="0" smtClean="0">
                <a:solidFill>
                  <a:schemeClr val="accent3">
                    <a:lumMod val="25000"/>
                  </a:schemeClr>
                </a:solidFill>
                <a:latin typeface="Abadi" panose="020B0604020104020204" pitchFamily="34" charset="0"/>
              </a:rPr>
              <a:t> to set a competing price of our services in an auction against SpaceX</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influences if the rocket will land successfully</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The effect each relationship with certain rocket variables will impact </a:t>
            </a:r>
            <a:r>
              <a:rPr lang="en-GB" sz="1800" dirty="0" smtClean="0">
                <a:solidFill>
                  <a:schemeClr val="accent3">
                    <a:lumMod val="25000"/>
                  </a:schemeClr>
                </a:solidFill>
                <a:latin typeface="Abadi" panose="020B0604020104020204" pitchFamily="34" charset="0"/>
              </a:rPr>
              <a:t>in determining </a:t>
            </a:r>
            <a:r>
              <a:rPr lang="en-GB" sz="1800" dirty="0">
                <a:solidFill>
                  <a:schemeClr val="accent3">
                    <a:lumMod val="25000"/>
                  </a:schemeClr>
                </a:solidFill>
                <a:latin typeface="Abadi" panose="020B0604020104020204" pitchFamily="34" charset="0"/>
              </a:rPr>
              <a:t>the success rate of a successful landing</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conditions does SpaceX have to achieve to get the best </a:t>
            </a:r>
            <a:r>
              <a:rPr lang="en-GB" sz="1800" dirty="0" smtClean="0">
                <a:solidFill>
                  <a:schemeClr val="accent3">
                    <a:lumMod val="25000"/>
                  </a:schemeClr>
                </a:solidFill>
                <a:latin typeface="Abadi" panose="020B0604020104020204" pitchFamily="34" charset="0"/>
              </a:rPr>
              <a:t>results and </a:t>
            </a:r>
            <a:r>
              <a:rPr lang="en-GB" sz="1800" dirty="0">
                <a:solidFill>
                  <a:schemeClr val="accent3">
                    <a:lumMod val="25000"/>
                  </a:schemeClr>
                </a:solidFill>
                <a:latin typeface="Abadi" panose="020B0604020104020204" pitchFamily="34" charset="0"/>
              </a:rPr>
              <a:t>ensure the best rocket success landing rate.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smtClean="0">
                <a:solidFill>
                  <a:schemeClr val="accent3">
                    <a:lumMod val="25000"/>
                  </a:schemeClr>
                </a:solidFill>
                <a:latin typeface="Abadi"/>
              </a:rPr>
              <a:t>Data </a:t>
            </a:r>
            <a:r>
              <a:rPr lang="en-US" sz="8800" dirty="0">
                <a:solidFill>
                  <a:schemeClr val="accent3">
                    <a:lumMod val="25000"/>
                  </a:schemeClr>
                </a:solidFill>
                <a:latin typeface="Abadi"/>
              </a:rPr>
              <a:t>collection methodology:</a:t>
            </a:r>
          </a:p>
          <a:p>
            <a:pPr lvl="1">
              <a:lnSpc>
                <a:spcPct val="120000"/>
              </a:lnSpc>
              <a:spcBef>
                <a:spcPts val="1400"/>
              </a:spcBef>
            </a:pPr>
            <a:r>
              <a:rPr lang="en-US" sz="7600" dirty="0" smtClean="0">
                <a:solidFill>
                  <a:schemeClr val="bg2">
                    <a:lumMod val="50000"/>
                  </a:schemeClr>
                </a:solidFill>
                <a:latin typeface="Abadi"/>
              </a:rPr>
              <a:t>Use SpaceX Rest API</a:t>
            </a:r>
          </a:p>
          <a:p>
            <a:pPr lvl="1">
              <a:lnSpc>
                <a:spcPct val="120000"/>
              </a:lnSpc>
              <a:spcBef>
                <a:spcPts val="1400"/>
              </a:spcBef>
            </a:pPr>
            <a:r>
              <a:rPr lang="en-US" sz="7600" dirty="0" smtClean="0">
                <a:solidFill>
                  <a:schemeClr val="bg2">
                    <a:lumMod val="50000"/>
                  </a:schemeClr>
                </a:solidFill>
                <a:latin typeface="Abadi"/>
              </a:rPr>
              <a:t>Web Scrapping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a:t>
            </a:r>
            <a:r>
              <a:rPr lang="en-US" sz="8800" dirty="0" smtClean="0">
                <a:solidFill>
                  <a:schemeClr val="accent3">
                    <a:lumMod val="25000"/>
                  </a:schemeClr>
                </a:solidFill>
                <a:latin typeface="Abadi"/>
              </a:rPr>
              <a:t>wrangling (Transforming data for Machine Learning)</a:t>
            </a:r>
            <a:endParaRPr lang="en-US" sz="8800" dirty="0">
              <a:solidFill>
                <a:schemeClr val="accent3">
                  <a:lumMod val="25000"/>
                </a:schemeClr>
              </a:solidFill>
              <a:latin typeface="Abadi"/>
            </a:endParaRPr>
          </a:p>
          <a:p>
            <a:pPr lvl="1">
              <a:lnSpc>
                <a:spcPct val="120000"/>
              </a:lnSpc>
              <a:spcBef>
                <a:spcPts val="1400"/>
              </a:spcBef>
            </a:pPr>
            <a:r>
              <a:rPr lang="en-GB" sz="7600" dirty="0">
                <a:solidFill>
                  <a:schemeClr val="bg2">
                    <a:lumMod val="50000"/>
                  </a:schemeClr>
                </a:solidFill>
                <a:latin typeface="Abadi"/>
              </a:rPr>
              <a:t>One Hot Encoding data fields for Machine Learning and dropping irrelevant </a:t>
            </a:r>
            <a:r>
              <a:rPr lang="en-GB" sz="7600" dirty="0" smtClean="0">
                <a:solidFill>
                  <a:schemeClr val="bg2">
                    <a:lumMod val="50000"/>
                  </a:schemeClr>
                </a:solidFill>
                <a:latin typeface="Abadi"/>
              </a:rPr>
              <a:t>columns</a:t>
            </a:r>
          </a:p>
          <a:p>
            <a:pPr>
              <a:lnSpc>
                <a:spcPct val="120000"/>
              </a:lnSpc>
              <a:spcBef>
                <a:spcPts val="1400"/>
              </a:spcBef>
            </a:pPr>
            <a:r>
              <a:rPr lang="en-US" sz="9200" dirty="0" smtClean="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bg2">
                    <a:lumMod val="50000"/>
                  </a:schemeClr>
                </a:solidFill>
                <a:latin typeface="Abadi"/>
              </a:rPr>
              <a:t>Plotting: Scatter plots, bar charts to show relationships between variables to show patterns of data</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1600" dirty="0" smtClean="0">
                <a:solidFill>
                  <a:schemeClr val="accent3">
                    <a:lumMod val="25000"/>
                  </a:schemeClr>
                </a:solidFill>
                <a:latin typeface="Abadi" panose="020B0604020104020204" pitchFamily="34" charset="0"/>
              </a:rPr>
              <a:t>We </a:t>
            </a:r>
            <a:r>
              <a:rPr lang="en-GB" sz="1600" dirty="0">
                <a:solidFill>
                  <a:schemeClr val="accent3">
                    <a:lumMod val="25000"/>
                  </a:schemeClr>
                </a:solidFill>
                <a:latin typeface="Abadi" panose="020B0604020104020204" pitchFamily="34" charset="0"/>
              </a:rPr>
              <a:t>worked with SpaceX launch data that is gathered from the SpaceX REST API</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This API will give us data about launches, including information about the rocket used,</a:t>
            </a:r>
          </a:p>
          <a:p>
            <a:pPr>
              <a:lnSpc>
                <a:spcPct val="100000"/>
              </a:lnSpc>
              <a:spcBef>
                <a:spcPts val="1400"/>
              </a:spcBef>
            </a:pPr>
            <a:r>
              <a:rPr lang="en-GB" sz="1600" dirty="0">
                <a:solidFill>
                  <a:schemeClr val="accent3">
                    <a:lumMod val="25000"/>
                  </a:schemeClr>
                </a:solidFill>
                <a:latin typeface="Abadi" panose="020B0604020104020204" pitchFamily="34" charset="0"/>
              </a:rPr>
              <a:t>payload delivered, launch specifications, landing specifications, and landing outcome</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Our goal is to use this data to predict whether SpaceX will attempt to land a rocket or not</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The SpaceX REST API endpoints, or URL, starts with api.spacexdata.com/v4</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Another popular data source for obtaining Falcon 9 Launch data is web scraping Wikipedia </a:t>
            </a:r>
            <a:r>
              <a:rPr lang="en-GB" sz="1600" dirty="0" smtClean="0">
                <a:solidFill>
                  <a:schemeClr val="accent3">
                    <a:lumMod val="25000"/>
                  </a:schemeClr>
                </a:solidFill>
                <a:latin typeface="Abadi" panose="020B0604020104020204" pitchFamily="34" charset="0"/>
              </a:rPr>
              <a:t>using </a:t>
            </a:r>
            <a:r>
              <a:rPr lang="en-GB" sz="1600" dirty="0" err="1" smtClean="0">
                <a:solidFill>
                  <a:schemeClr val="accent3">
                    <a:lumMod val="25000"/>
                  </a:schemeClr>
                </a:solidFill>
                <a:latin typeface="Abadi" panose="020B0604020104020204" pitchFamily="34" charset="0"/>
              </a:rPr>
              <a:t>BeautifulSoup</a:t>
            </a:r>
            <a:r>
              <a:rPr lang="en-GB" sz="1600" dirty="0" smtClean="0">
                <a:solidFill>
                  <a:schemeClr val="accent3">
                    <a:lumMod val="25000"/>
                  </a:schemeClr>
                </a:solidFill>
                <a:latin typeface="Abadi" panose="020B0604020104020204" pitchFamily="34" charset="0"/>
              </a:rPr>
              <a:t>.</a:t>
            </a:r>
          </a:p>
          <a:p>
            <a:pPr>
              <a:lnSpc>
                <a:spcPct val="100000"/>
              </a:lnSpc>
              <a:spcBef>
                <a:spcPts val="1400"/>
              </a:spcBef>
            </a:pPr>
            <a:endParaRPr lang="de-CH"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p:cNvGraphicFramePr/>
          <p:nvPr>
            <p:extLst>
              <p:ext uri="{D42A27DB-BD31-4B8C-83A1-F6EECF244321}">
                <p14:modId xmlns:p14="http://schemas.microsoft.com/office/powerpoint/2010/main" val="2730855597"/>
              </p:ext>
            </p:extLst>
          </p:nvPr>
        </p:nvGraphicFramePr>
        <p:xfrm>
          <a:off x="904895" y="4725823"/>
          <a:ext cx="5017332" cy="170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1580690842"/>
              </p:ext>
            </p:extLst>
          </p:nvPr>
        </p:nvGraphicFramePr>
        <p:xfrm>
          <a:off x="6134922" y="4725823"/>
          <a:ext cx="5017332" cy="17013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Rectangle 2"/>
          <p:cNvSpPr/>
          <p:nvPr/>
        </p:nvSpPr>
        <p:spPr>
          <a:xfrm>
            <a:off x="2298809"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smtClean="0"/>
              <a:t>SpaceX</a:t>
            </a:r>
            <a:r>
              <a:rPr lang="de-CH" dirty="0" smtClean="0"/>
              <a:t> API</a:t>
            </a:r>
            <a:endParaRPr lang="en-GB" dirty="0"/>
          </a:p>
        </p:txBody>
      </p:sp>
      <p:sp>
        <p:nvSpPr>
          <p:cNvPr id="8" name="Rectangle 7"/>
          <p:cNvSpPr/>
          <p:nvPr/>
        </p:nvSpPr>
        <p:spPr>
          <a:xfrm>
            <a:off x="7477560"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t>Web </a:t>
            </a:r>
            <a:r>
              <a:rPr lang="de-CH" dirty="0" err="1" smtClean="0"/>
              <a:t>Scraping</a:t>
            </a:r>
            <a:endParaRPr lang="en-GB"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1 .Getting Response from API</a:t>
            </a:r>
          </a:p>
          <a:p>
            <a:pPr>
              <a:lnSpc>
                <a:spcPct val="100000"/>
              </a:lnSpc>
              <a:spcBef>
                <a:spcPts val="1400"/>
              </a:spcBef>
            </a:pPr>
            <a:r>
              <a:rPr lang="en-GB" sz="2200" dirty="0">
                <a:solidFill>
                  <a:schemeClr val="accent3">
                    <a:lumMod val="25000"/>
                  </a:schemeClr>
                </a:solidFill>
                <a:latin typeface="Abadi" panose="020B0604020104020204" pitchFamily="34" charset="0"/>
              </a:rPr>
              <a:t>2. Converting Response to a .</a:t>
            </a:r>
            <a:r>
              <a:rPr lang="en-GB" sz="2200" dirty="0" err="1">
                <a:solidFill>
                  <a:schemeClr val="accent3">
                    <a:lumMod val="25000"/>
                  </a:schemeClr>
                </a:solidFill>
                <a:latin typeface="Abadi" panose="020B0604020104020204" pitchFamily="34" charset="0"/>
              </a:rPr>
              <a:t>json</a:t>
            </a:r>
            <a:r>
              <a:rPr lang="en-GB" sz="2200" dirty="0">
                <a:solidFill>
                  <a:schemeClr val="accent3">
                    <a:lumMod val="25000"/>
                  </a:schemeClr>
                </a:solidFill>
                <a:latin typeface="Abadi" panose="020B0604020104020204" pitchFamily="34" charset="0"/>
              </a:rPr>
              <a:t> file</a:t>
            </a:r>
          </a:p>
          <a:p>
            <a:pPr>
              <a:lnSpc>
                <a:spcPct val="100000"/>
              </a:lnSpc>
              <a:spcBef>
                <a:spcPts val="1400"/>
              </a:spcBef>
            </a:pPr>
            <a:r>
              <a:rPr lang="en-GB" sz="2200" dirty="0">
                <a:solidFill>
                  <a:schemeClr val="accent3">
                    <a:lumMod val="25000"/>
                  </a:schemeClr>
                </a:solidFill>
                <a:latin typeface="Abadi" panose="020B0604020104020204" pitchFamily="34" charset="0"/>
              </a:rPr>
              <a:t>3. Apply custom functions to clean data</a:t>
            </a:r>
          </a:p>
          <a:p>
            <a:pPr>
              <a:lnSpc>
                <a:spcPct val="100000"/>
              </a:lnSpc>
              <a:spcBef>
                <a:spcPts val="1400"/>
              </a:spcBef>
            </a:pPr>
            <a:r>
              <a:rPr lang="en-GB" sz="2200" dirty="0">
                <a:solidFill>
                  <a:schemeClr val="accent3">
                    <a:lumMod val="25000"/>
                  </a:schemeClr>
                </a:solidFill>
                <a:latin typeface="Abadi" panose="020B0604020104020204" pitchFamily="34" charset="0"/>
              </a:rPr>
              <a:t>4. Assign list to dictionary then </a:t>
            </a:r>
            <a:r>
              <a:rPr lang="en-GB" sz="2200" dirty="0" err="1">
                <a:solidFill>
                  <a:schemeClr val="accent3">
                    <a:lumMod val="25000"/>
                  </a:schemeClr>
                </a:solidFill>
                <a:latin typeface="Abadi" panose="020B0604020104020204" pitchFamily="34" charset="0"/>
              </a:rPr>
              <a:t>dataframe</a:t>
            </a: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5. Filter </a:t>
            </a:r>
            <a:r>
              <a:rPr lang="en-GB" sz="2200" dirty="0" err="1">
                <a:solidFill>
                  <a:schemeClr val="accent3">
                    <a:lumMod val="25000"/>
                  </a:schemeClr>
                </a:solidFill>
                <a:latin typeface="Abadi" panose="020B0604020104020204" pitchFamily="34" charset="0"/>
              </a:rPr>
              <a:t>dataframe</a:t>
            </a:r>
            <a:r>
              <a:rPr lang="en-GB" sz="2200" dirty="0">
                <a:solidFill>
                  <a:schemeClr val="accent3">
                    <a:lumMod val="25000"/>
                  </a:schemeClr>
                </a:solidFill>
                <a:latin typeface="Abadi" panose="020B0604020104020204" pitchFamily="34" charset="0"/>
              </a:rPr>
              <a:t> and export to flat file (.csv)</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smtClean="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212" y="1648359"/>
            <a:ext cx="53530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2" y="2343684"/>
            <a:ext cx="450532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7811" y="3009900"/>
            <a:ext cx="20097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4" y="3009900"/>
            <a:ext cx="23431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6114" y="3724848"/>
            <a:ext cx="3023238" cy="19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0602" y="5782684"/>
            <a:ext cx="523875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Elbow Connector 8"/>
          <p:cNvCxnSpPr>
            <a:stCxn id="2050" idx="1"/>
            <a:endCxn id="2051" idx="1"/>
          </p:cNvCxnSpPr>
          <p:nvPr/>
        </p:nvCxnSpPr>
        <p:spPr>
          <a:xfrm rot="10800000" flipV="1">
            <a:off x="6018212" y="1996022"/>
            <a:ext cx="12700" cy="590550"/>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2051" idx="2"/>
            <a:endCxn id="2052" idx="1"/>
          </p:cNvCxnSpPr>
          <p:nvPr/>
        </p:nvCxnSpPr>
        <p:spPr>
          <a:xfrm rot="5400000">
            <a:off x="6849573" y="2007697"/>
            <a:ext cx="599541" cy="2243064"/>
          </a:xfrm>
          <a:prstGeom prst="bentConnector4">
            <a:avLst>
              <a:gd name="adj1" fmla="val 15048"/>
              <a:gd name="adj2" fmla="val 11019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052" idx="3"/>
            <a:endCxn id="2053" idx="1"/>
          </p:cNvCxnSpPr>
          <p:nvPr/>
        </p:nvCxnSpPr>
        <p:spPr>
          <a:xfrm flipV="1">
            <a:off x="8037586" y="3228975"/>
            <a:ext cx="233288" cy="20002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2053" idx="2"/>
            <a:endCxn id="2054" idx="0"/>
          </p:cNvCxnSpPr>
          <p:nvPr/>
        </p:nvCxnSpPr>
        <p:spPr>
          <a:xfrm rot="16200000" flipH="1">
            <a:off x="9411692" y="3478807"/>
            <a:ext cx="276798" cy="2152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054" idx="2"/>
            <a:endCxn id="2055" idx="0"/>
          </p:cNvCxnSpPr>
          <p:nvPr/>
        </p:nvCxnSpPr>
        <p:spPr>
          <a:xfrm rot="5400000">
            <a:off x="9046512" y="5171463"/>
            <a:ext cx="114686" cy="110775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01303" y="4077132"/>
            <a:ext cx="452927" cy="369332"/>
          </a:xfrm>
          <a:prstGeom prst="rect">
            <a:avLst/>
          </a:prstGeom>
          <a:noFill/>
        </p:spPr>
        <p:txBody>
          <a:bodyPr wrap="square" rtlCol="0">
            <a:spAutoFit/>
          </a:bodyPr>
          <a:lstStyle/>
          <a:p>
            <a:r>
              <a:rPr lang="de-CH" dirty="0" smtClean="0"/>
              <a:t>4</a:t>
            </a:r>
            <a:endParaRPr lang="en-GB" dirty="0"/>
          </a:p>
        </p:txBody>
      </p:sp>
      <p:sp>
        <p:nvSpPr>
          <p:cNvPr id="25" name="TextBox 24"/>
          <p:cNvSpPr txBox="1"/>
          <p:nvPr/>
        </p:nvSpPr>
        <p:spPr>
          <a:xfrm>
            <a:off x="5399489" y="3078742"/>
            <a:ext cx="452927" cy="369332"/>
          </a:xfrm>
          <a:prstGeom prst="rect">
            <a:avLst/>
          </a:prstGeom>
          <a:noFill/>
        </p:spPr>
        <p:txBody>
          <a:bodyPr wrap="square" rtlCol="0">
            <a:spAutoFit/>
          </a:bodyPr>
          <a:lstStyle/>
          <a:p>
            <a:r>
              <a:rPr lang="de-CH" dirty="0"/>
              <a:t>3</a:t>
            </a:r>
            <a:endParaRPr lang="en-GB" dirty="0"/>
          </a:p>
        </p:txBody>
      </p:sp>
      <p:sp>
        <p:nvSpPr>
          <p:cNvPr id="26" name="TextBox 25"/>
          <p:cNvSpPr txBox="1"/>
          <p:nvPr/>
        </p:nvSpPr>
        <p:spPr>
          <a:xfrm>
            <a:off x="5565285" y="5667998"/>
            <a:ext cx="452927" cy="369332"/>
          </a:xfrm>
          <a:prstGeom prst="rect">
            <a:avLst/>
          </a:prstGeom>
          <a:noFill/>
        </p:spPr>
        <p:txBody>
          <a:bodyPr wrap="square" rtlCol="0">
            <a:spAutoFit/>
          </a:bodyPr>
          <a:lstStyle/>
          <a:p>
            <a:r>
              <a:rPr lang="de-CH" dirty="0"/>
              <a:t>5</a:t>
            </a:r>
            <a:endParaRPr lang="en-GB" dirty="0"/>
          </a:p>
        </p:txBody>
      </p:sp>
      <p:sp>
        <p:nvSpPr>
          <p:cNvPr id="27" name="TextBox 26"/>
          <p:cNvSpPr txBox="1"/>
          <p:nvPr/>
        </p:nvSpPr>
        <p:spPr>
          <a:xfrm>
            <a:off x="5399489" y="2401905"/>
            <a:ext cx="452927" cy="369332"/>
          </a:xfrm>
          <a:prstGeom prst="rect">
            <a:avLst/>
          </a:prstGeom>
          <a:noFill/>
        </p:spPr>
        <p:txBody>
          <a:bodyPr wrap="square" rtlCol="0">
            <a:spAutoFit/>
          </a:bodyPr>
          <a:lstStyle/>
          <a:p>
            <a:r>
              <a:rPr lang="de-CH" dirty="0" smtClean="0"/>
              <a:t>2</a:t>
            </a:r>
            <a:endParaRPr lang="en-GB" dirty="0"/>
          </a:p>
        </p:txBody>
      </p:sp>
      <p:sp>
        <p:nvSpPr>
          <p:cNvPr id="28" name="TextBox 27"/>
          <p:cNvSpPr txBox="1"/>
          <p:nvPr/>
        </p:nvSpPr>
        <p:spPr>
          <a:xfrm>
            <a:off x="5399488" y="1800225"/>
            <a:ext cx="452927"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6760258" cy="3811587"/>
          </a:xfrm>
          <a:prstGeom prst="rect">
            <a:avLst/>
          </a:prstGeom>
        </p:spPr>
        <p:txBody>
          <a:bodyPr lIns="91440" tIns="45720" rIns="91440" bIns="45720" anchor="t">
            <a:noAutofit/>
          </a:bodyPr>
          <a:lstStyle/>
          <a:p>
            <a:pPr>
              <a:lnSpc>
                <a:spcPct val="100000"/>
              </a:lnSpc>
              <a:spcBef>
                <a:spcPts val="1400"/>
              </a:spcBef>
            </a:pPr>
            <a:r>
              <a:rPr lang="en-GB" sz="2200" dirty="0">
                <a:solidFill>
                  <a:schemeClr val="accent3">
                    <a:lumMod val="25000"/>
                  </a:schemeClr>
                </a:solidFill>
                <a:latin typeface="Abadi"/>
              </a:rPr>
              <a:t>1 .Getting Response from HTML</a:t>
            </a:r>
          </a:p>
          <a:p>
            <a:pPr>
              <a:lnSpc>
                <a:spcPct val="100000"/>
              </a:lnSpc>
              <a:spcBef>
                <a:spcPts val="1400"/>
              </a:spcBef>
            </a:pPr>
            <a:r>
              <a:rPr lang="en-GB" sz="2200" dirty="0">
                <a:solidFill>
                  <a:schemeClr val="accent3">
                    <a:lumMod val="25000"/>
                  </a:schemeClr>
                </a:solidFill>
                <a:latin typeface="Abadi"/>
              </a:rPr>
              <a:t>2. Creating </a:t>
            </a:r>
            <a:r>
              <a:rPr lang="en-GB" sz="2200" dirty="0" err="1">
                <a:solidFill>
                  <a:schemeClr val="accent3">
                    <a:lumMod val="25000"/>
                  </a:schemeClr>
                </a:solidFill>
                <a:latin typeface="Abadi"/>
              </a:rPr>
              <a:t>BeautifulSoup</a:t>
            </a:r>
            <a:r>
              <a:rPr lang="en-GB" sz="2200" dirty="0">
                <a:solidFill>
                  <a:schemeClr val="accent3">
                    <a:lumMod val="25000"/>
                  </a:schemeClr>
                </a:solidFill>
                <a:latin typeface="Abadi"/>
              </a:rPr>
              <a:t> Object</a:t>
            </a:r>
          </a:p>
          <a:p>
            <a:pPr>
              <a:lnSpc>
                <a:spcPct val="100000"/>
              </a:lnSpc>
              <a:spcBef>
                <a:spcPts val="1400"/>
              </a:spcBef>
            </a:pPr>
            <a:r>
              <a:rPr lang="en-GB" sz="2200" dirty="0">
                <a:solidFill>
                  <a:schemeClr val="accent3">
                    <a:lumMod val="25000"/>
                  </a:schemeClr>
                </a:solidFill>
                <a:latin typeface="Abadi"/>
              </a:rPr>
              <a:t>3. Finding tables</a:t>
            </a:r>
          </a:p>
          <a:p>
            <a:pPr>
              <a:lnSpc>
                <a:spcPct val="100000"/>
              </a:lnSpc>
              <a:spcBef>
                <a:spcPts val="1400"/>
              </a:spcBef>
            </a:pPr>
            <a:r>
              <a:rPr lang="en-GB" sz="2200" dirty="0">
                <a:solidFill>
                  <a:schemeClr val="accent3">
                    <a:lumMod val="25000"/>
                  </a:schemeClr>
                </a:solidFill>
                <a:latin typeface="Abadi"/>
              </a:rPr>
              <a:t>4. Getting column names</a:t>
            </a:r>
          </a:p>
          <a:p>
            <a:pPr>
              <a:lnSpc>
                <a:spcPct val="100000"/>
              </a:lnSpc>
              <a:spcBef>
                <a:spcPts val="1400"/>
              </a:spcBef>
            </a:pPr>
            <a:r>
              <a:rPr lang="en-GB" sz="2200" dirty="0">
                <a:solidFill>
                  <a:schemeClr val="accent3">
                    <a:lumMod val="25000"/>
                  </a:schemeClr>
                </a:solidFill>
                <a:latin typeface="Abadi"/>
              </a:rPr>
              <a:t>5. Creation of dictionary</a:t>
            </a:r>
          </a:p>
          <a:p>
            <a:pPr>
              <a:lnSpc>
                <a:spcPct val="100000"/>
              </a:lnSpc>
              <a:spcBef>
                <a:spcPts val="1400"/>
              </a:spcBef>
            </a:pPr>
            <a:r>
              <a:rPr lang="en-GB" sz="2200" dirty="0">
                <a:solidFill>
                  <a:schemeClr val="accent3">
                    <a:lumMod val="25000"/>
                  </a:schemeClr>
                </a:solidFill>
                <a:latin typeface="Abadi"/>
              </a:rPr>
              <a:t>6. Appending data to </a:t>
            </a:r>
            <a:r>
              <a:rPr lang="en-GB" sz="2200" dirty="0" smtClean="0">
                <a:solidFill>
                  <a:schemeClr val="accent3">
                    <a:lumMod val="25000"/>
                  </a:schemeClr>
                </a:solidFill>
                <a:latin typeface="Abadi"/>
              </a:rPr>
              <a:t>keys</a:t>
            </a:r>
          </a:p>
          <a:p>
            <a:pPr>
              <a:lnSpc>
                <a:spcPct val="100000"/>
              </a:lnSpc>
              <a:spcBef>
                <a:spcPts val="1400"/>
              </a:spcBef>
            </a:pPr>
            <a:r>
              <a:rPr lang="en-GB" sz="2200" dirty="0" smtClean="0">
                <a:solidFill>
                  <a:schemeClr val="accent3">
                    <a:lumMod val="25000"/>
                  </a:schemeClr>
                </a:solidFill>
                <a:latin typeface="Abadi"/>
              </a:rPr>
              <a:t>7</a:t>
            </a:r>
            <a:r>
              <a:rPr lang="en-GB" sz="2200" dirty="0">
                <a:solidFill>
                  <a:schemeClr val="accent3">
                    <a:lumMod val="25000"/>
                  </a:schemeClr>
                </a:solidFill>
                <a:latin typeface="Abadi"/>
              </a:rPr>
              <a:t>. Converting dictionary to </a:t>
            </a:r>
            <a:r>
              <a:rPr lang="en-GB" sz="2200" dirty="0" err="1">
                <a:solidFill>
                  <a:schemeClr val="accent3">
                    <a:lumMod val="25000"/>
                  </a:schemeClr>
                </a:solidFill>
                <a:latin typeface="Abadi"/>
              </a:rPr>
              <a:t>dataframe</a:t>
            </a: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8. </a:t>
            </a:r>
            <a:r>
              <a:rPr lang="en-GB" sz="2200" dirty="0" err="1">
                <a:solidFill>
                  <a:schemeClr val="accent3">
                    <a:lumMod val="25000"/>
                  </a:schemeClr>
                </a:solidFill>
                <a:latin typeface="Abadi"/>
              </a:rPr>
              <a:t>Dataframe</a:t>
            </a:r>
            <a:r>
              <a:rPr lang="en-GB" sz="2200" dirty="0">
                <a:solidFill>
                  <a:schemeClr val="accent3">
                    <a:lumMod val="25000"/>
                  </a:schemeClr>
                </a:solidFill>
                <a:latin typeface="Abadi"/>
              </a:rPr>
              <a:t>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Link</a:t>
            </a:r>
            <a:endParaRPr lang="en-US" sz="2400" dirty="0"/>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706" y="1848711"/>
            <a:ext cx="30099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06" y="2321429"/>
            <a:ext cx="44672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4942" y="2885452"/>
            <a:ext cx="3486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522" y="3287632"/>
            <a:ext cx="3193377" cy="1379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1449" y="3432472"/>
            <a:ext cx="2930406" cy="2469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7811" y="4783626"/>
            <a:ext cx="2166562" cy="69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623" y="5777923"/>
            <a:ext cx="333375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7124" y="6289098"/>
            <a:ext cx="41243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stCxn id="3074" idx="1"/>
            <a:endCxn id="3075" idx="1"/>
          </p:cNvCxnSpPr>
          <p:nvPr/>
        </p:nvCxnSpPr>
        <p:spPr>
          <a:xfrm rot="10800000" flipV="1">
            <a:off x="5952706" y="1963011"/>
            <a:ext cx="12700" cy="491768"/>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3075" idx="2"/>
            <a:endCxn id="3076" idx="0"/>
          </p:cNvCxnSpPr>
          <p:nvPr/>
        </p:nvCxnSpPr>
        <p:spPr>
          <a:xfrm rot="5400000">
            <a:off x="6628507" y="1327639"/>
            <a:ext cx="297323" cy="281830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076" idx="2"/>
            <a:endCxn id="3077" idx="0"/>
          </p:cNvCxnSpPr>
          <p:nvPr/>
        </p:nvCxnSpPr>
        <p:spPr>
          <a:xfrm rot="16200000" flipH="1">
            <a:off x="5706374" y="2813795"/>
            <a:ext cx="135480" cy="8121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077" idx="3"/>
            <a:endCxn id="3078" idx="1"/>
          </p:cNvCxnSpPr>
          <p:nvPr/>
        </p:nvCxnSpPr>
        <p:spPr>
          <a:xfrm>
            <a:off x="7776899" y="3977371"/>
            <a:ext cx="714550" cy="689739"/>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078" idx="2"/>
            <a:endCxn id="3079" idx="3"/>
          </p:cNvCxnSpPr>
          <p:nvPr/>
        </p:nvCxnSpPr>
        <p:spPr>
          <a:xfrm rot="5400000" flipH="1">
            <a:off x="8689831" y="4634927"/>
            <a:ext cx="771364" cy="1762279"/>
          </a:xfrm>
          <a:prstGeom prst="bentConnector4">
            <a:avLst>
              <a:gd name="adj1" fmla="val -29636"/>
              <a:gd name="adj2" fmla="val 9157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3079" idx="2"/>
            <a:endCxn id="3080" idx="0"/>
          </p:cNvCxnSpPr>
          <p:nvPr/>
        </p:nvCxnSpPr>
        <p:spPr>
          <a:xfrm rot="5400000">
            <a:off x="6668904" y="5335735"/>
            <a:ext cx="300782" cy="5835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3080" idx="2"/>
            <a:endCxn id="3081" idx="0"/>
          </p:cNvCxnSpPr>
          <p:nvPr/>
        </p:nvCxnSpPr>
        <p:spPr>
          <a:xfrm rot="5400000">
            <a:off x="6346631" y="6108230"/>
            <a:ext cx="263525" cy="9821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552402" y="3102966"/>
            <a:ext cx="335224" cy="369332"/>
          </a:xfrm>
          <a:prstGeom prst="rect">
            <a:avLst/>
          </a:prstGeom>
          <a:noFill/>
        </p:spPr>
        <p:txBody>
          <a:bodyPr wrap="square" rtlCol="0">
            <a:spAutoFit/>
          </a:bodyPr>
          <a:lstStyle/>
          <a:p>
            <a:r>
              <a:rPr lang="de-CH" dirty="0" smtClean="0"/>
              <a:t>5</a:t>
            </a:r>
            <a:endParaRPr lang="en-GB" dirty="0"/>
          </a:p>
        </p:txBody>
      </p:sp>
      <p:sp>
        <p:nvSpPr>
          <p:cNvPr id="39" name="TextBox 38"/>
          <p:cNvSpPr txBox="1"/>
          <p:nvPr/>
        </p:nvSpPr>
        <p:spPr>
          <a:xfrm>
            <a:off x="6492414" y="3289042"/>
            <a:ext cx="326881" cy="369332"/>
          </a:xfrm>
          <a:prstGeom prst="rect">
            <a:avLst/>
          </a:prstGeom>
          <a:noFill/>
        </p:spPr>
        <p:txBody>
          <a:bodyPr wrap="square" rtlCol="0">
            <a:spAutoFit/>
          </a:bodyPr>
          <a:lstStyle/>
          <a:p>
            <a:r>
              <a:rPr lang="de-CH" dirty="0"/>
              <a:t>4</a:t>
            </a:r>
            <a:endParaRPr lang="en-GB" dirty="0"/>
          </a:p>
        </p:txBody>
      </p:sp>
      <p:sp>
        <p:nvSpPr>
          <p:cNvPr id="42" name="TextBox 41"/>
          <p:cNvSpPr txBox="1"/>
          <p:nvPr/>
        </p:nvSpPr>
        <p:spPr>
          <a:xfrm>
            <a:off x="5913441" y="4598960"/>
            <a:ext cx="905854" cy="369332"/>
          </a:xfrm>
          <a:prstGeom prst="rect">
            <a:avLst/>
          </a:prstGeom>
          <a:noFill/>
        </p:spPr>
        <p:txBody>
          <a:bodyPr wrap="square" rtlCol="0">
            <a:spAutoFit/>
          </a:bodyPr>
          <a:lstStyle/>
          <a:p>
            <a:r>
              <a:rPr lang="de-CH" dirty="0" smtClean="0"/>
              <a:t>6</a:t>
            </a:r>
            <a:endParaRPr lang="en-GB" dirty="0"/>
          </a:p>
        </p:txBody>
      </p:sp>
      <p:sp>
        <p:nvSpPr>
          <p:cNvPr id="43" name="TextBox 42"/>
          <p:cNvSpPr txBox="1"/>
          <p:nvPr/>
        </p:nvSpPr>
        <p:spPr>
          <a:xfrm>
            <a:off x="4582034" y="5559377"/>
            <a:ext cx="905854" cy="369332"/>
          </a:xfrm>
          <a:prstGeom prst="rect">
            <a:avLst/>
          </a:prstGeom>
          <a:noFill/>
        </p:spPr>
        <p:txBody>
          <a:bodyPr wrap="square" rtlCol="0">
            <a:spAutoFit/>
          </a:bodyPr>
          <a:lstStyle/>
          <a:p>
            <a:r>
              <a:rPr lang="de-CH" dirty="0"/>
              <a:t>7</a:t>
            </a:r>
            <a:endParaRPr lang="en-GB" dirty="0"/>
          </a:p>
        </p:txBody>
      </p:sp>
      <p:sp>
        <p:nvSpPr>
          <p:cNvPr id="44" name="TextBox 43"/>
          <p:cNvSpPr txBox="1"/>
          <p:nvPr/>
        </p:nvSpPr>
        <p:spPr>
          <a:xfrm>
            <a:off x="4130595" y="6025573"/>
            <a:ext cx="905854" cy="369332"/>
          </a:xfrm>
          <a:prstGeom prst="rect">
            <a:avLst/>
          </a:prstGeom>
          <a:noFill/>
        </p:spPr>
        <p:txBody>
          <a:bodyPr wrap="square" rtlCol="0">
            <a:spAutoFit/>
          </a:bodyPr>
          <a:lstStyle/>
          <a:p>
            <a:r>
              <a:rPr lang="de-CH" dirty="0" smtClean="0"/>
              <a:t>8</a:t>
            </a:r>
            <a:endParaRPr lang="en-GB" dirty="0"/>
          </a:p>
        </p:txBody>
      </p:sp>
      <p:sp>
        <p:nvSpPr>
          <p:cNvPr id="51" name="TextBox 50"/>
          <p:cNvSpPr txBox="1"/>
          <p:nvPr/>
        </p:nvSpPr>
        <p:spPr>
          <a:xfrm>
            <a:off x="3390743" y="2834136"/>
            <a:ext cx="335224" cy="369332"/>
          </a:xfrm>
          <a:prstGeom prst="rect">
            <a:avLst/>
          </a:prstGeom>
          <a:noFill/>
        </p:spPr>
        <p:txBody>
          <a:bodyPr wrap="square" rtlCol="0">
            <a:spAutoFit/>
          </a:bodyPr>
          <a:lstStyle/>
          <a:p>
            <a:r>
              <a:rPr lang="de-CH" dirty="0" smtClean="0"/>
              <a:t>3</a:t>
            </a:r>
            <a:endParaRPr lang="en-GB" dirty="0"/>
          </a:p>
        </p:txBody>
      </p:sp>
      <p:sp>
        <p:nvSpPr>
          <p:cNvPr id="52" name="TextBox 51"/>
          <p:cNvSpPr txBox="1"/>
          <p:nvPr/>
        </p:nvSpPr>
        <p:spPr>
          <a:xfrm>
            <a:off x="5448961" y="2270113"/>
            <a:ext cx="335224" cy="369332"/>
          </a:xfrm>
          <a:prstGeom prst="rect">
            <a:avLst/>
          </a:prstGeom>
          <a:noFill/>
        </p:spPr>
        <p:txBody>
          <a:bodyPr wrap="square" rtlCol="0">
            <a:spAutoFit/>
          </a:bodyPr>
          <a:lstStyle/>
          <a:p>
            <a:r>
              <a:rPr lang="de-CH" dirty="0" smtClean="0"/>
              <a:t>2</a:t>
            </a:r>
            <a:endParaRPr lang="en-GB" dirty="0"/>
          </a:p>
        </p:txBody>
      </p:sp>
      <p:sp>
        <p:nvSpPr>
          <p:cNvPr id="53" name="TextBox 52"/>
          <p:cNvSpPr txBox="1"/>
          <p:nvPr/>
        </p:nvSpPr>
        <p:spPr>
          <a:xfrm>
            <a:off x="5424995" y="1818608"/>
            <a:ext cx="335224"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55be751-a274-42e8-93fb-f39d3b9bccc8"/>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1539</Words>
  <Application>Microsoft Office PowerPoint</Application>
  <PresentationFormat>Custom</PresentationFormat>
  <Paragraphs>280</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Adrian</cp:lastModifiedBy>
  <cp:revision>206</cp:revision>
  <dcterms:created xsi:type="dcterms:W3CDTF">2021-04-29T18:58:34Z</dcterms:created>
  <dcterms:modified xsi:type="dcterms:W3CDTF">2022-03-15T20:27:16Z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